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4"/>
  </p:notesMasterIdLst>
  <p:sldIdLst>
    <p:sldId id="264" r:id="rId2"/>
    <p:sldId id="288" r:id="rId3"/>
    <p:sldId id="286" r:id="rId4"/>
    <p:sldId id="298" r:id="rId5"/>
    <p:sldId id="304" r:id="rId6"/>
    <p:sldId id="297" r:id="rId7"/>
    <p:sldId id="299" r:id="rId8"/>
    <p:sldId id="300" r:id="rId9"/>
    <p:sldId id="280" r:id="rId10"/>
    <p:sldId id="302" r:id="rId11"/>
    <p:sldId id="303" r:id="rId12"/>
    <p:sldId id="30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D9"/>
    <a:srgbClr val="000000"/>
    <a:srgbClr val="004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6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208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41.png>
</file>

<file path=ppt/media/image5.png>
</file>

<file path=ppt/media/image6.png>
</file>

<file path=ppt/media/image620.png>
</file>

<file path=ppt/media/image640.png>
</file>

<file path=ppt/media/image7.png>
</file>

<file path=ppt/media/image8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7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nalu.readthedocs.io/en/latest/source/theory/boundaryConditions.html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image" Target="../media/image90.png"/><Relationship Id="rId7" Type="http://schemas.openxmlformats.org/officeDocument/2006/relationships/image" Target="../media/image94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Relationship Id="rId9" Type="http://schemas.openxmlformats.org/officeDocument/2006/relationships/image" Target="../media/image9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1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40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515760" y="1228440"/>
            <a:ext cx="4831743" cy="1690255"/>
          </a:xfrm>
        </p:spPr>
        <p:txBody>
          <a:bodyPr/>
          <a:lstStyle/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Review of Pressure Projection; Boundary Conditions</a:t>
            </a:r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8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Revisiting the Pressure Poisson Equation Boundary Conditions (1/2)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Recall, a typical PPE (absent of any pressure stabilization details) is as follows: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This equation can be viewed as a constraint on the current velocity field to ensure that the continuity equation is enforced</a:t>
            </a:r>
          </a:p>
          <a:p>
            <a:pPr marL="466725" indent="0">
              <a:buNone/>
              <a:tabLst>
                <a:tab pos="455613" algn="l"/>
              </a:tabLst>
            </a:pPr>
            <a:r>
              <a:rPr lang="en-US" dirty="0"/>
              <a:t>“What pressure correction do I need to compute such that when I project the current velocity to the space of known divergence, the continuity constraint is met”</a:t>
            </a:r>
          </a:p>
          <a:p>
            <a:pPr>
              <a:buFont typeface="Arial" charset="0"/>
              <a:buChar char="•"/>
            </a:pPr>
            <a:r>
              <a:rPr lang="en-US" dirty="0"/>
              <a:t> Recall, this equation was the ramification of the low-Mach derivation in which the EOS that links pressure and density was removed</a:t>
            </a:r>
          </a:p>
          <a:p>
            <a:pPr>
              <a:buFont typeface="Arial" charset="0"/>
              <a:buChar char="•"/>
            </a:pPr>
            <a:r>
              <a:rPr lang="en-US" dirty="0"/>
              <a:t> However, what are the boundary conditions for pressure? </a:t>
            </a:r>
          </a:p>
          <a:p>
            <a:pPr>
              <a:buFont typeface="Arial" charset="0"/>
              <a:buChar char="•"/>
            </a:pPr>
            <a:r>
              <a:rPr lang="en-US" dirty="0"/>
              <a:t> Typically, Neumann, i.e., zero flux at walls and inflows, while open boundary provides a specified pressure</a:t>
            </a:r>
          </a:p>
          <a:p>
            <a:pPr>
              <a:buFont typeface="Arial" charset="0"/>
              <a:buChar char="•"/>
            </a:pPr>
            <a:r>
              <a:rPr lang="en-US" dirty="0"/>
              <a:t> For all inflow or walls, all Neumann BCs leads to a singular system, with the predicted pressure given to an additive constant that may actually vary in time!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07CF21-DDF2-E726-AB62-6444154A1F93}"/>
                  </a:ext>
                </a:extLst>
              </p:cNvPr>
              <p:cNvSpPr txBox="1"/>
              <p:nvPr/>
            </p:nvSpPr>
            <p:spPr>
              <a:xfrm>
                <a:off x="1437694" y="2139366"/>
                <a:ext cx="5594804" cy="541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+1</m:t>
                            </m:r>
                          </m:sup>
                        </m:sSubSup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𝑢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−</m:t>
                    </m:r>
                  </m:oMath>
                </a14:m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den>
                    </m:f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i="1">
                            <a:latin typeface="Cambria Math" charset="0"/>
                          </a:rPr>
                          <m:t>+1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07CF21-DDF2-E726-AB62-6444154A1F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7694" y="2139366"/>
                <a:ext cx="5594804" cy="541943"/>
              </a:xfrm>
              <a:prstGeom prst="rect">
                <a:avLst/>
              </a:prstGeom>
              <a:blipFill>
                <a:blip r:embed="rId2"/>
                <a:stretch>
                  <a:fillRect l="-1134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527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Revisiting the Pressure Poisson Equation Boundary Conditions (2/2)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Proper Pressure BC (inflow/walls), </a:t>
            </a:r>
            <a:r>
              <a:rPr lang="en-US" dirty="0" err="1"/>
              <a:t>Gresho</a:t>
            </a:r>
            <a:r>
              <a:rPr lang="en-US" dirty="0"/>
              <a:t> and Sani, 1987 with consistent Neumann BC: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Zero Neumann provides a so-called “spurious boundary layer” and is proportional to the viscous term for typical cases of non-blowing and non-changing moving walls, time scale ~ </a:t>
            </a:r>
            <a:r>
              <a:rPr lang="en-US" dirty="0">
                <a:latin typeface="Symbol" pitchFamily="2" charset="2"/>
              </a:rPr>
              <a:t>n</a:t>
            </a:r>
            <a:r>
              <a:rPr lang="en-US" dirty="0"/>
              <a:t>/y</a:t>
            </a:r>
            <a:r>
              <a:rPr lang="en-US" baseline="30000" dirty="0"/>
              <a:t>2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07CF21-DDF2-E726-AB62-6444154A1F93}"/>
                  </a:ext>
                </a:extLst>
              </p:cNvPr>
              <p:cNvSpPr txBox="1"/>
              <p:nvPr/>
            </p:nvSpPr>
            <p:spPr>
              <a:xfrm>
                <a:off x="534566" y="2148246"/>
                <a:ext cx="5594804" cy="82003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num>
                      <m:den>
                        <m:r>
                          <a:rPr lang="mr-IN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</a:rPr>
                          <m:t>𝑛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</a:rPr>
                          <m:t>𝑗</m:t>
                        </m:r>
                      </m:sub>
                    </m:sSub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</a:rPr>
                          <m:t>𝑄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sz="2400" dirty="0">
                  <a:ea typeface="Cambria Math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107CF21-DDF2-E726-AB62-6444154A1F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566" y="2148246"/>
                <a:ext cx="5594804" cy="820033"/>
              </a:xfrm>
              <a:prstGeom prst="rect">
                <a:avLst/>
              </a:prstGeom>
              <a:blipFill>
                <a:blip r:embed="rId2"/>
                <a:stretch>
                  <a:fillRect l="-15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0040DE6-632A-F66A-AA75-6E872639D31F}"/>
              </a:ext>
            </a:extLst>
          </p:cNvPr>
          <p:cNvSpPr txBox="1"/>
          <p:nvPr/>
        </p:nvSpPr>
        <p:spPr>
          <a:xfrm>
            <a:off x="457200" y="4408714"/>
            <a:ext cx="7702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P.M. </a:t>
            </a:r>
            <a:r>
              <a:rPr lang="en-US" dirty="0" err="1"/>
              <a:t>Gresho</a:t>
            </a:r>
            <a:r>
              <a:rPr lang="en-US" dirty="0"/>
              <a:t>, R.L. Sani, ”On pressure boundary conditions for the incompressible Navier–Stokes equations”, Int. J. </a:t>
            </a:r>
            <a:r>
              <a:rPr lang="en-US" dirty="0" err="1"/>
              <a:t>Numer</a:t>
            </a:r>
            <a:r>
              <a:rPr lang="en-US" dirty="0"/>
              <a:t>. Meth. Fluids, 7 (1987), pp. 1111-1145</a:t>
            </a:r>
          </a:p>
          <a:p>
            <a:endParaRPr lang="en-US" dirty="0"/>
          </a:p>
          <a:p>
            <a:r>
              <a:rPr lang="en-US" dirty="0"/>
              <a:t>A. Dagan, ”Numerical consistency and spurious boundary layer in the projection method”, Computers &amp; Fluids, Volume 32, Issue 9, (2003), pp. 1213-1232,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6BC63C-1D5F-090D-F4C9-A87A30BB9D20}"/>
                  </a:ext>
                </a:extLst>
              </p:cNvPr>
              <p:cNvSpPr txBox="1"/>
              <p:nvPr/>
            </p:nvSpPr>
            <p:spPr>
              <a:xfrm>
                <a:off x="2641968" y="2139333"/>
                <a:ext cx="6306084" cy="8378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</a:rPr>
                            <m:t>𝑄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charset="0"/>
                        </a:rPr>
                        <m:t> </m:t>
                      </m:r>
                      <m:r>
                        <a:rPr lang="en-US" sz="24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mr-IN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mr-I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charset="0"/>
                                </a:rPr>
                                <m:t>𝜌</m:t>
                              </m:r>
                              <m:sSub>
                                <m:sSub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mr-IN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mr-IN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r>
                                <a:rPr lang="mr-IN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charset="0"/>
                                </a:rPr>
                                <m:t>𝜌</m:t>
                              </m:r>
                              <m:sSub>
                                <m:sSub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mr-IN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𝜕</m:t>
                              </m:r>
                              <m:sSub>
                                <m:sSubPr>
                                  <m:ctrlPr>
                                    <a:rPr lang="mr-IN" sz="2400" i="1">
                                      <a:latin typeface="Cambria Math" panose="02040503050406030204" pitchFamily="18" charset="0"/>
                                      <a:ea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charset="0"/>
                            </a:rPr>
                          </m:ctrlPr>
                        </m:fPr>
                        <m:num>
                          <m:r>
                            <a:rPr lang="mr-IN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mr-IN" sz="2400" i="1" smtClean="0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r>
                            <a:rPr lang="mr-IN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mr-IN" sz="2400" i="1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56BC63C-1D5F-090D-F4C9-A87A30BB9D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1968" y="2139333"/>
                <a:ext cx="6306084" cy="837858"/>
              </a:xfrm>
              <a:prstGeom prst="rect">
                <a:avLst/>
              </a:prstGeom>
              <a:blipFill>
                <a:blip r:embed="rId3"/>
                <a:stretch>
                  <a:fillRect b="-8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632ED93-0F21-A1FF-3CD1-86B7074D4359}"/>
              </a:ext>
            </a:extLst>
          </p:cNvPr>
          <p:cNvSpPr txBox="1"/>
          <p:nvPr/>
        </p:nvSpPr>
        <p:spPr>
          <a:xfrm>
            <a:off x="2002049" y="2373596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</a:t>
            </a:r>
          </a:p>
        </p:txBody>
      </p:sp>
    </p:spTree>
    <p:extLst>
      <p:ext uri="{BB962C8B-B14F-4D97-AF65-F5344CB8AC3E}">
        <p14:creationId xmlns:p14="http://schemas.microsoft.com/office/powerpoint/2010/main" val="17600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Specifics, See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353842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https://nalu.readthedocs.io/en/latest/source/theory/boundaryConditions.html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224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on low-Mach and Pressure Projection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615987" y="1441700"/>
                <a:ext cx="7543800" cy="5416300"/>
              </a:xfrm>
            </p:spPr>
            <p:txBody>
              <a:bodyPr>
                <a:normAutofit/>
              </a:bodyPr>
              <a:lstStyle/>
              <a:p>
                <a:pPr>
                  <a:buFont typeface="Arial" charset="0"/>
                  <a:buChar char="•"/>
                </a:pPr>
                <a:r>
                  <a:rPr lang="en-US" dirty="0"/>
                  <a:t> Recall that the iso-thermal system with constant properties is as follows:</a:t>
                </a:r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r>
                  <a:rPr lang="en-US" dirty="0"/>
                  <a:t> However, we do not see an explicit equation for the motion pressure, AKA, the perturbation about the constant-in-space, variable-in-time thermodynamic pressure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</a:p>
              <a:p>
                <a:pPr>
                  <a:buFont typeface="Arial" charset="0"/>
                  <a:buChar char="•"/>
                </a:pPr>
                <a:r>
                  <a:rPr lang="en-US" dirty="0"/>
                  <a:t>The form of the velocity nodal projection, </a:t>
                </a:r>
              </a:p>
              <a:p>
                <a:pPr marL="0" indent="0">
                  <a:buNone/>
                </a:pPr>
                <a:r>
                  <a:rPr lang="en-US" dirty="0"/>
                  <a:t>Is used in concert with the continuity equation to form a constraint on the pressure</a:t>
                </a:r>
              </a:p>
              <a:p>
                <a:pPr marL="0" indent="0">
                  <a:buNone/>
                </a:pPr>
                <a:r>
                  <a:rPr lang="en-US" dirty="0"/>
                  <a:t>In other words, given a provisional velocity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𝑢</m:t>
                        </m:r>
                      </m:e>
                    </m:acc>
                  </m:oMath>
                </a14:m>
                <a:r>
                  <a:rPr lang="en-US" dirty="0"/>
                  <a:t> from momentum (obtained without regard to the correct </a:t>
                </a:r>
                <a:r>
                  <a:rPr lang="en-US"/>
                  <a:t>motion pressure) </a:t>
                </a:r>
                <a:r>
                  <a:rPr lang="en-US" dirty="0"/>
                  <a:t>our Laplace system for the motion pressure can be derived, enforcing continuity,</a:t>
                </a:r>
                <a:r>
                  <a:rPr lang="mr-IN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615987" y="1441700"/>
                <a:ext cx="7543800" cy="5416300"/>
              </a:xfrm>
              <a:blipFill>
                <a:blip r:embed="rId2"/>
                <a:stretch>
                  <a:fillRect l="-1849" t="-937" r="-3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A5CF6A9-2022-3847-AE75-800B785D3461}"/>
                  </a:ext>
                </a:extLst>
              </p:cNvPr>
              <p:cNvSpPr txBox="1"/>
              <p:nvPr/>
            </p:nvSpPr>
            <p:spPr>
              <a:xfrm>
                <a:off x="1353831" y="2578659"/>
                <a:ext cx="3120796" cy="49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𝜕𝜌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den>
                    </m:f>
                    <m:r>
                      <a:rPr lang="en-US" i="1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𝜕𝜌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-</a:t>
                </a:r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p>
                          <m:sSup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p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A5CF6A9-2022-3847-AE75-800B785D3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831" y="2578659"/>
                <a:ext cx="3120796" cy="490006"/>
              </a:xfrm>
              <a:prstGeom prst="rect">
                <a:avLst/>
              </a:prstGeom>
              <a:blipFill>
                <a:blip r:embed="rId3"/>
                <a:stretch>
                  <a:fillRect l="-2429" t="-2564"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AFD9284-1C7E-FE48-8977-33FFF64719B4}"/>
                  </a:ext>
                </a:extLst>
              </p:cNvPr>
              <p:cNvSpPr txBox="1"/>
              <p:nvPr/>
            </p:nvSpPr>
            <p:spPr>
              <a:xfrm>
                <a:off x="5936670" y="2970029"/>
                <a:ext cx="2107835" cy="4339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mr-IN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𝜌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num>
                      <m:den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𝑅𝑇</m:t>
                        </m:r>
                      </m:den>
                    </m:f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𝑐𝑜𝑛𝑠𝑡𝑎𝑛𝑡</m:t>
                    </m:r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AFD9284-1C7E-FE48-8977-33FFF64719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670" y="2970029"/>
                <a:ext cx="2107835" cy="433965"/>
              </a:xfrm>
              <a:prstGeom prst="rect">
                <a:avLst/>
              </a:prstGeom>
              <a:blipFill>
                <a:blip r:embed="rId4"/>
                <a:stretch>
                  <a:fillRect l="-4192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9F14EF-1A8E-8349-85AD-3AFC2AD52D8E}"/>
                  </a:ext>
                </a:extLst>
              </p:cNvPr>
              <p:cNvSpPr txBox="1"/>
              <p:nvPr/>
            </p:nvSpPr>
            <p:spPr>
              <a:xfrm>
                <a:off x="4771739" y="2229624"/>
                <a:ext cx="2878183" cy="5093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μ</m:t>
                    </m:r>
                    <m:d>
                      <m:dPr>
                        <m:ctrlPr>
                          <a:rPr lang="mr-IN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den>
                        </m:f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num>
                          <m:den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f>
                      <m:fPr>
                        <m:ctrlPr>
                          <a:rPr lang="mr-IN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num>
                      <m:den>
                        <m:r>
                          <a:rPr lang="en-US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3</m:t>
                        </m:r>
                      </m:den>
                    </m:f>
                    <m:r>
                      <m:rPr>
                        <m:sty m:val="p"/>
                      </m:rPr>
                      <a:rPr lang="el-G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μ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𝑢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9F14EF-1A8E-8349-85AD-3AFC2AD52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1739" y="2229624"/>
                <a:ext cx="2878183" cy="509370"/>
              </a:xfrm>
              <a:prstGeom prst="rect">
                <a:avLst/>
              </a:prstGeom>
              <a:blipFill>
                <a:blip r:embed="rId5"/>
                <a:stretch>
                  <a:fillRect l="-1754" b="-12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EC04CA8-2687-8E48-B121-25C5EDB302A0}"/>
                  </a:ext>
                </a:extLst>
              </p:cNvPr>
              <p:cNvSpPr txBox="1"/>
              <p:nvPr/>
            </p:nvSpPr>
            <p:spPr>
              <a:xfrm>
                <a:off x="2540754" y="1961878"/>
                <a:ext cx="854966" cy="49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EC04CA8-2687-8E48-B121-25C5EDB302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0754" y="1961878"/>
                <a:ext cx="854966" cy="490006"/>
              </a:xfrm>
              <a:prstGeom prst="rect">
                <a:avLst/>
              </a:prstGeom>
              <a:blipFill>
                <a:blip r:embed="rId6"/>
                <a:stretch>
                  <a:fillRect l="-7353"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1828AC-60CF-DC4C-B054-9272494C773D}"/>
              </a:ext>
            </a:extLst>
          </p:cNvPr>
          <p:cNvCxnSpPr/>
          <p:nvPr/>
        </p:nvCxnSpPr>
        <p:spPr>
          <a:xfrm flipV="1">
            <a:off x="6696674" y="2050949"/>
            <a:ext cx="587828" cy="86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A1A1828-C739-0246-9BE8-5F85576740C9}"/>
              </a:ext>
            </a:extLst>
          </p:cNvPr>
          <p:cNvSpPr txBox="1"/>
          <p:nvPr/>
        </p:nvSpPr>
        <p:spPr>
          <a:xfrm>
            <a:off x="7359398" y="1702551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6E2A52B-898B-FC4E-A1B5-B0960498B4A0}"/>
                  </a:ext>
                </a:extLst>
              </p:cNvPr>
              <p:cNvSpPr txBox="1"/>
              <p:nvPr/>
            </p:nvSpPr>
            <p:spPr>
              <a:xfrm>
                <a:off x="7254426" y="2779169"/>
                <a:ext cx="2107835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charset="0"/>
                        </a:rPr>
                        <m:t>μ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6E2A52B-898B-FC4E-A1B5-B0960498B4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4426" y="2779169"/>
                <a:ext cx="2107835" cy="276999"/>
              </a:xfrm>
              <a:prstGeom prst="rect">
                <a:avLst/>
              </a:prstGeom>
              <a:blipFill>
                <a:blip r:embed="rId7"/>
                <a:stretch>
                  <a:fillRect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F2A15B2B-E9D9-1447-88DD-76D321DB5068}"/>
              </a:ext>
            </a:extLst>
          </p:cNvPr>
          <p:cNvSpPr txBox="1"/>
          <p:nvPr/>
        </p:nvSpPr>
        <p:spPr>
          <a:xfrm>
            <a:off x="1132894" y="198532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C68EF1-7EE3-FE43-B395-FD0B411683D7}"/>
              </a:ext>
            </a:extLst>
          </p:cNvPr>
          <p:cNvSpPr txBox="1"/>
          <p:nvPr/>
        </p:nvSpPr>
        <p:spPr>
          <a:xfrm>
            <a:off x="4388648" y="1852721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Constitutive: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F4792B-E655-B14D-978D-D06CFF09A4DD}"/>
              </a:ext>
            </a:extLst>
          </p:cNvPr>
          <p:cNvSpPr txBox="1"/>
          <p:nvPr/>
        </p:nvSpPr>
        <p:spPr>
          <a:xfrm>
            <a:off x="4489445" y="3085174"/>
            <a:ext cx="132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Properties: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439CC12-9BF0-8447-AF76-693435B0E603}"/>
              </a:ext>
            </a:extLst>
          </p:cNvPr>
          <p:cNvSpPr txBox="1"/>
          <p:nvPr/>
        </p:nvSpPr>
        <p:spPr>
          <a:xfrm>
            <a:off x="1745494" y="3068665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Unknowns: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, p</a:t>
            </a:r>
            <a:r>
              <a:rPr lang="en-US" baseline="30000" dirty="0"/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F69BEE-8A0B-AD49-A5CA-874E7E968212}"/>
                  </a:ext>
                </a:extLst>
              </p:cNvPr>
              <p:cNvSpPr txBox="1"/>
              <p:nvPr/>
            </p:nvSpPr>
            <p:spPr>
              <a:xfrm>
                <a:off x="4655950" y="4257704"/>
                <a:ext cx="3503837" cy="5672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den>
                          </m:f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F69BEE-8A0B-AD49-A5CA-874E7E968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50" y="4257704"/>
                <a:ext cx="3503837" cy="567271"/>
              </a:xfrm>
              <a:prstGeom prst="rect">
                <a:avLst/>
              </a:prstGeom>
              <a:blipFill>
                <a:blip r:embed="rId8"/>
                <a:stretch>
                  <a:fillRect t="-4444" r="-722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0BE283-CC8E-334A-92DB-47437B264319}"/>
                  </a:ext>
                </a:extLst>
              </p:cNvPr>
              <p:cNvSpPr txBox="1"/>
              <p:nvPr/>
            </p:nvSpPr>
            <p:spPr>
              <a:xfrm>
                <a:off x="1132894" y="6134423"/>
                <a:ext cx="5594804" cy="541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+1</m:t>
                            </m:r>
                          </m:sup>
                        </m:sSubSup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𝑢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−</m:t>
                    </m:r>
                  </m:oMath>
                </a14:m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den>
                    </m:f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i="1">
                            <a:latin typeface="Cambria Math" charset="0"/>
                          </a:rPr>
                          <m:t>+1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0BE283-CC8E-334A-92DB-47437B2643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894" y="6134423"/>
                <a:ext cx="5594804" cy="541943"/>
              </a:xfrm>
              <a:prstGeom prst="rect">
                <a:avLst/>
              </a:prstGeom>
              <a:blipFill>
                <a:blip r:embed="rId9"/>
                <a:stretch>
                  <a:fillRect l="-1134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1DF9C9EA-0AE1-8F43-B70F-673278E8FC88}"/>
              </a:ext>
            </a:extLst>
          </p:cNvPr>
          <p:cNvSpPr txBox="1"/>
          <p:nvPr/>
        </p:nvSpPr>
        <p:spPr>
          <a:xfrm>
            <a:off x="6064291" y="6017628"/>
            <a:ext cx="2881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so-called Pressure Poisson Equation</a:t>
            </a:r>
          </a:p>
        </p:txBody>
      </p:sp>
    </p:spTree>
    <p:extLst>
      <p:ext uri="{BB962C8B-B14F-4D97-AF65-F5344CB8AC3E}">
        <p14:creationId xmlns:p14="http://schemas.microsoft.com/office/powerpoint/2010/main" val="93171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5987" y="223728"/>
            <a:ext cx="7900632" cy="570225"/>
          </a:xfrm>
        </p:spPr>
        <p:txBody>
          <a:bodyPr/>
          <a:lstStyle/>
          <a:p>
            <a:r>
              <a:rPr lang="en-US" dirty="0"/>
              <a:t>Incremental Approximate Pressure-Projection</a:t>
            </a:r>
            <a:br>
              <a:rPr lang="en-US" dirty="0"/>
            </a:br>
            <a:r>
              <a:rPr lang="en-US" dirty="0"/>
              <a:t>  with Pressure Stabilization Errors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986" y="1441700"/>
            <a:ext cx="8216857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Let the inverse of </a:t>
            </a:r>
            <a:r>
              <a:rPr lang="en-US" b="1" dirty="0"/>
              <a:t>A</a:t>
            </a:r>
            <a:r>
              <a:rPr lang="en-US" dirty="0"/>
              <a:t>, </a:t>
            </a:r>
            <a:r>
              <a:rPr lang="en-US" b="1" dirty="0"/>
              <a:t>A</a:t>
            </a:r>
            <a:r>
              <a:rPr lang="en-US" b="1" baseline="30000" dirty="0"/>
              <a:t>-1  </a:t>
            </a:r>
            <a:r>
              <a:rPr lang="en-US" dirty="0"/>
              <a:t>be approximated by </a:t>
            </a:r>
            <a:r>
              <a:rPr lang="en-US" b="1" dirty="0"/>
              <a:t>B</a:t>
            </a:r>
            <a:r>
              <a:rPr lang="en-US" b="1" baseline="-25000" dirty="0"/>
              <a:t>2 </a:t>
            </a:r>
            <a:r>
              <a:rPr lang="en-US" dirty="0"/>
              <a:t>as a scalar, </a:t>
            </a:r>
            <a:r>
              <a:rPr lang="en-US" b="1" dirty="0">
                <a:latin typeface="symbol" charset="2"/>
              </a:rPr>
              <a:t>t </a:t>
            </a:r>
            <a:r>
              <a:rPr lang="en-US" b="1" dirty="0"/>
              <a:t>(which is ~ time scale)</a:t>
            </a:r>
            <a:r>
              <a:rPr lang="en-US" b="1" dirty="0">
                <a:latin typeface="symbol" charset="2"/>
              </a:rPr>
              <a:t> </a:t>
            </a:r>
          </a:p>
          <a:p>
            <a:pPr>
              <a:buFont typeface="Arial" charset="0"/>
              <a:buChar char="•"/>
            </a:pPr>
            <a:r>
              <a:rPr lang="en-US" b="1" dirty="0">
                <a:latin typeface="symbol" charset="2"/>
              </a:rPr>
              <a:t> </a:t>
            </a:r>
            <a:r>
              <a:rPr lang="en-US" dirty="0"/>
              <a:t>Let </a:t>
            </a:r>
            <a:r>
              <a:rPr lang="en-US" b="1" dirty="0"/>
              <a:t>B</a:t>
            </a:r>
            <a:r>
              <a:rPr lang="en-US" b="1" baseline="-25000" dirty="0"/>
              <a:t>1</a:t>
            </a:r>
            <a:r>
              <a:rPr lang="en-US" b="1" dirty="0"/>
              <a:t> </a:t>
            </a:r>
            <a:r>
              <a:rPr lang="en-US" dirty="0"/>
              <a:t>be equal to the scaled Laplace operator, -</a:t>
            </a:r>
            <a:r>
              <a:rPr lang="en-US" b="1" dirty="0">
                <a:latin typeface="symbol" charset="2"/>
              </a:rPr>
              <a:t> </a:t>
            </a:r>
            <a:r>
              <a:rPr lang="en-US" b="1" dirty="0" err="1">
                <a:latin typeface="symbol" charset="2"/>
              </a:rPr>
              <a:t>t</a:t>
            </a:r>
            <a:r>
              <a:rPr lang="en-US" b="1" dirty="0" err="1"/>
              <a:t>L</a:t>
            </a:r>
            <a:endParaRPr lang="en-US" b="1" dirty="0"/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r>
              <a:rPr lang="en-US" b="1" dirty="0">
                <a:latin typeface="symbol" charset="2"/>
              </a:rPr>
              <a:t> </a:t>
            </a:r>
            <a:r>
              <a:rPr lang="en-US" dirty="0"/>
              <a:t>The new splitting and stabilization error is given by: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The above can be shown to hold a second-order temporal error (coming)</a:t>
            </a:r>
          </a:p>
          <a:p>
            <a:pPr>
              <a:buFont typeface="Arial" charset="0"/>
              <a:buChar char="•"/>
            </a:pPr>
            <a:r>
              <a:rPr lang="en-US" dirty="0"/>
              <a:t> Here, due to equal-order interpolation, i.e., collocation of primitives, </a:t>
            </a:r>
            <a:r>
              <a:rPr lang="en-US" b="1" dirty="0"/>
              <a:t>L</a:t>
            </a:r>
            <a:r>
              <a:rPr lang="en-US" dirty="0"/>
              <a:t> != </a:t>
            </a:r>
            <a:r>
              <a:rPr lang="en-US" b="1" dirty="0"/>
              <a:t>DG 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 </a:t>
            </a:r>
            <a:r>
              <a:rPr lang="en-US" dirty="0"/>
              <a:t>Therefore, </a:t>
            </a:r>
            <a:r>
              <a:rPr lang="en-US" b="1" dirty="0"/>
              <a:t>L-DG</a:t>
            </a:r>
            <a:r>
              <a:rPr lang="en-US" dirty="0"/>
              <a:t> ~ 4</a:t>
            </a:r>
            <a:r>
              <a:rPr lang="en-US" baseline="30000" dirty="0"/>
              <a:t>th</a:t>
            </a:r>
            <a:r>
              <a:rPr lang="en-US" dirty="0"/>
              <a:t>-order pressure stabilization (pressure oscillations damped)</a:t>
            </a:r>
          </a:p>
          <a:p>
            <a:pPr>
              <a:buFont typeface="Arial" charset="0"/>
              <a:buChar char="•"/>
            </a:pPr>
            <a:r>
              <a:rPr lang="en-US" dirty="0"/>
              <a:t> However, pressure-stabilization error remains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563847" y="3306301"/>
                <a:ext cx="3315554" cy="5434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</m:e>
                              <m:e>
                                <m:r>
                                  <a:rPr lang="en-US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3847" y="3306301"/>
                <a:ext cx="3315554" cy="543418"/>
              </a:xfrm>
              <a:prstGeom prst="rect">
                <a:avLst/>
              </a:prstGeom>
              <a:blipFill>
                <a:blip r:embed="rId2"/>
                <a:stretch>
                  <a:fillRect t="-9091" b="-15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792858" y="2437957"/>
            <a:ext cx="268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Momentum and Continuity: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2858" y="339334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+mj-lt"/>
              </a:rPr>
              <a:t>Nodal Projection:</a:t>
            </a:r>
            <a:endParaRPr lang="en-US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6295187" y="2321028"/>
                <a:ext cx="222143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𝐴</m:t>
                      </m:r>
                      <m:acc>
                        <m:accPr>
                          <m:chr m:val="̂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𝑓</m:t>
                      </m:r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𝐺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5187" y="2321028"/>
                <a:ext cx="2221432" cy="276999"/>
              </a:xfrm>
              <a:prstGeom prst="rect">
                <a:avLst/>
              </a:prstGeom>
              <a:blipFill>
                <a:blip r:embed="rId3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/>
          <p:cNvSpPr/>
          <p:nvPr/>
        </p:nvSpPr>
        <p:spPr>
          <a:xfrm>
            <a:off x="6272073" y="2299050"/>
            <a:ext cx="381964" cy="6910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268865" y="3320329"/>
                <a:ext cx="290751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𝜏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𝐺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8865" y="3320329"/>
                <a:ext cx="2907510" cy="276999"/>
              </a:xfrm>
              <a:prstGeom prst="rect">
                <a:avLst/>
              </a:prstGeom>
              <a:blipFill>
                <a:blip r:embed="rId4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6268865" y="3621062"/>
                <a:ext cx="290751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8865" y="3621062"/>
                <a:ext cx="2907510" cy="276999"/>
              </a:xfrm>
              <a:prstGeom prst="rect">
                <a:avLst/>
              </a:prstGeom>
              <a:blipFill>
                <a:blip r:embed="rId5"/>
                <a:stretch>
                  <a:fillRect t="-18182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Left Brace 21"/>
          <p:cNvSpPr/>
          <p:nvPr/>
        </p:nvSpPr>
        <p:spPr>
          <a:xfrm>
            <a:off x="5893549" y="3181792"/>
            <a:ext cx="381964" cy="6910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1516807" y="4599159"/>
                <a:ext cx="5137230" cy="5878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𝐺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𝐷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𝐼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𝐴</m:t>
                                    </m:r>
                                    <m:r>
                                      <a:rPr lang="en-US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𝜏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d>
                                  <m:d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𝐷𝐺</m:t>
                                    </m:r>
                                  </m:e>
                                </m:d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6807" y="4599159"/>
                <a:ext cx="5137230" cy="587853"/>
              </a:xfrm>
              <a:prstGeom prst="rect">
                <a:avLst/>
              </a:prstGeom>
              <a:blipFill>
                <a:blip r:embed="rId6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TextBox 47"/>
          <p:cNvSpPr txBox="1"/>
          <p:nvPr/>
        </p:nvSpPr>
        <p:spPr>
          <a:xfrm>
            <a:off x="6799559" y="4235304"/>
            <a:ext cx="2114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j-lt"/>
              </a:rPr>
              <a:t>Examples: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4"/>
                </a:solidFill>
                <a:latin typeface="+mj-lt"/>
              </a:rPr>
              <a:t>Rhie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-Chow (1983)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4"/>
                </a:solidFill>
                <a:latin typeface="+mj-lt"/>
              </a:rPr>
              <a:t>Peric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 (1985)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4"/>
                </a:solidFill>
                <a:latin typeface="+mj-lt"/>
              </a:rPr>
              <a:t>Domino (2006)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355989" y="2691030"/>
                <a:ext cx="299006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𝐷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𝜏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𝐿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𝐷𝐺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989" y="2691030"/>
                <a:ext cx="2990068" cy="276999"/>
              </a:xfrm>
              <a:prstGeom prst="rect">
                <a:avLst/>
              </a:prstGeom>
              <a:blipFill>
                <a:blip r:embed="rId7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2858972" y="2356043"/>
                <a:ext cx="3968188" cy="5779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𝐷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𝐿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</a:rPr>
                                  <m:t>𝐷</m:t>
                                </m:r>
                                <m:r>
                                  <a:rPr lang="en-US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solidFill>
                                          <a:schemeClr val="accent4"/>
                                        </a:solidFill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accent4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accent4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8972" y="2356043"/>
                <a:ext cx="3968188" cy="577979"/>
              </a:xfrm>
              <a:prstGeom prst="rect">
                <a:avLst/>
              </a:prstGeom>
              <a:blipFill>
                <a:blip r:embed="rId8"/>
                <a:stretch>
                  <a:fillRect t="-10870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224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”pressure projection”?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From Domino, 2006 “﻿Toward verification of formal time accuracy for a family of approximate projection methods using the method of manufactured solutions”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47BE65-1E91-054A-9D65-8B0FC606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11" y="2106956"/>
            <a:ext cx="7375958" cy="46890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46A8EA-BA71-084A-A2B5-A4C8247785B1}"/>
              </a:ext>
            </a:extLst>
          </p:cNvPr>
          <p:cNvSpPr/>
          <p:nvPr/>
        </p:nvSpPr>
        <p:spPr>
          <a:xfrm>
            <a:off x="6955970" y="2416629"/>
            <a:ext cx="1317172" cy="4441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B8473C6-F4BC-8245-A59F-4BB4E6404AB9}"/>
              </a:ext>
            </a:extLst>
          </p:cNvPr>
          <p:cNvSpPr/>
          <p:nvPr/>
        </p:nvSpPr>
        <p:spPr>
          <a:xfrm>
            <a:off x="439927" y="2044975"/>
            <a:ext cx="2020243" cy="263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F8932-408E-1643-B2CA-5A9D001C86D1}"/>
              </a:ext>
            </a:extLst>
          </p:cNvPr>
          <p:cNvSpPr txBox="1"/>
          <p:nvPr/>
        </p:nvSpPr>
        <p:spPr>
          <a:xfrm>
            <a:off x="6220211" y="3990273"/>
            <a:ext cx="2788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 solenoidal vector, div(u) is zero and P is an “idempotent” projection, i.e., P=P</a:t>
            </a:r>
            <a:r>
              <a:rPr lang="en-US" baseline="30000" dirty="0"/>
              <a:t>2</a:t>
            </a:r>
          </a:p>
          <a:p>
            <a:r>
              <a:rPr lang="en-US" dirty="0"/>
              <a:t>Otherwise, P is an affine-projection operator</a:t>
            </a:r>
          </a:p>
        </p:txBody>
      </p:sp>
    </p:spTree>
    <p:extLst>
      <p:ext uri="{BB962C8B-B14F-4D97-AF65-F5344CB8AC3E}">
        <p14:creationId xmlns:p14="http://schemas.microsoft.com/office/powerpoint/2010/main" val="298776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Projection Applied to low-Mach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From Domino, 2006 “﻿Toward verification of formal time accuracy for a family of approximate projection methods using the method of manufactured solutions”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46A8EA-BA71-084A-A2B5-A4C8247785B1}"/>
              </a:ext>
            </a:extLst>
          </p:cNvPr>
          <p:cNvSpPr/>
          <p:nvPr/>
        </p:nvSpPr>
        <p:spPr>
          <a:xfrm>
            <a:off x="6955970" y="2416629"/>
            <a:ext cx="1317172" cy="4441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B8473C6-F4BC-8245-A59F-4BB4E6404AB9}"/>
              </a:ext>
            </a:extLst>
          </p:cNvPr>
          <p:cNvSpPr/>
          <p:nvPr/>
        </p:nvSpPr>
        <p:spPr>
          <a:xfrm>
            <a:off x="439927" y="2044975"/>
            <a:ext cx="2020243" cy="263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A953CC-443F-7F71-A1B0-F7D106EEC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29" y="2554328"/>
            <a:ext cx="7898530" cy="319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75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boundary conditions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Typical boundaries include the following (mapping to what we know physically in the system):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Inflow: quantities are known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Wall: velocity, temperature, scalar flux, etc., are known (“no-slip”)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Open: flow leaves or enters the domain with a known “pressure” (static or total); zero gradient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Symmetry: no-penetration, zero tangential viscous condition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Periodic: perfect mapping between nodes at provided surface pairs; provides an infinite domain assumption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Non-conformal: static or dynamic/sliding mesh interface in which the surface pair is non-conformal in nature</a:t>
            </a:r>
          </a:p>
        </p:txBody>
      </p:sp>
      <p:pic>
        <p:nvPicPr>
          <p:cNvPr id="6" name="Picture 5" descr="naluP2_s002.00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681" y="4361778"/>
            <a:ext cx="3255439" cy="20676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14124" y="6488668"/>
            <a:ext cx="249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Wall (known T and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4046013" y="6099518"/>
            <a:ext cx="609842" cy="44028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4566035" y="5823656"/>
            <a:ext cx="885874" cy="73994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15" idx="1"/>
          </p:cNvCxnSpPr>
          <p:nvPr/>
        </p:nvCxnSpPr>
        <p:spPr>
          <a:xfrm flipH="1">
            <a:off x="5451910" y="4824089"/>
            <a:ext cx="929712" cy="4005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81622" y="4362424"/>
            <a:ext cx="2486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Open </a:t>
            </a:r>
          </a:p>
          <a:p>
            <a:pPr algn="ctr"/>
            <a:r>
              <a:rPr lang="en-US" dirty="0"/>
              <a:t>(known P and far field temperature)</a:t>
            </a:r>
          </a:p>
        </p:txBody>
      </p:sp>
      <p:cxnSp>
        <p:nvCxnSpPr>
          <p:cNvPr id="16" name="Straight Arrow Connector 15"/>
          <p:cNvCxnSpPr>
            <a:cxnSpLocks/>
            <a:stCxn id="19" idx="1"/>
          </p:cNvCxnSpPr>
          <p:nvPr/>
        </p:nvCxnSpPr>
        <p:spPr>
          <a:xfrm flipH="1">
            <a:off x="5268652" y="5600966"/>
            <a:ext cx="968024" cy="19174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36676" y="5416300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Span-wise periodic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4822" y="4058270"/>
            <a:ext cx="8862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Symmetry, “flow slips along” (normal stress </a:t>
            </a:r>
            <a:r>
              <a:rPr lang="en-US" dirty="0" err="1"/>
              <a:t>pn</a:t>
            </a:r>
            <a:r>
              <a:rPr lang="en-US" baseline="-25000" dirty="0" err="1"/>
              <a:t>i</a:t>
            </a:r>
            <a:r>
              <a:rPr lang="en-US" dirty="0" err="1"/>
              <a:t>dS</a:t>
            </a:r>
            <a:r>
              <a:rPr lang="en-US" dirty="0"/>
              <a:t> applied with tangential stress = 0)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18377" y="4439614"/>
            <a:ext cx="330608" cy="73312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352240" y="5567856"/>
            <a:ext cx="994174" cy="8418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-24405" y="5328879"/>
            <a:ext cx="1899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Inflow </a:t>
            </a:r>
          </a:p>
          <a:p>
            <a:pPr algn="ctr"/>
            <a:r>
              <a:rPr lang="en-US" dirty="0"/>
              <a:t>(known T and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D98AB4-0E2B-0840-B4ED-59384C260762}"/>
              </a:ext>
            </a:extLst>
          </p:cNvPr>
          <p:cNvSpPr txBox="1"/>
          <p:nvPr/>
        </p:nvSpPr>
        <p:spPr>
          <a:xfrm>
            <a:off x="6929776" y="5844878"/>
            <a:ext cx="2214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Neumann for p everywhere other than open; SPL</a:t>
            </a:r>
          </a:p>
        </p:txBody>
      </p:sp>
    </p:spTree>
    <p:extLst>
      <p:ext uri="{BB962C8B-B14F-4D97-AF65-F5344CB8AC3E}">
        <p14:creationId xmlns:p14="http://schemas.microsoft.com/office/powerpoint/2010/main" val="20010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 Locations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Recall, that for a 1) vertex-based discretization scheme, the degree of freedom at boundary faces reside on the boundary allowing for “weak” or “strong”, while 2) cell-centered approaches support “weak”, or “flux-based”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E2EFC72A-1730-6322-B5F3-6563A274B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9" y="2211103"/>
            <a:ext cx="5753373" cy="3968567"/>
          </a:xfrm>
          <a:prstGeom prst="rect">
            <a:avLst/>
          </a:prstGeom>
        </p:spPr>
      </p:pic>
      <p:pic>
        <p:nvPicPr>
          <p:cNvPr id="246" name="Picture 245">
            <a:extLst>
              <a:ext uri="{FF2B5EF4-FFF2-40B4-BE49-F238E27FC236}">
                <a16:creationId xmlns:a16="http://schemas.microsoft.com/office/drawing/2014/main" id="{481D232F-3EAE-AE99-08AF-CF83C70B5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07"/>
          <a:stretch/>
        </p:blipFill>
        <p:spPr>
          <a:xfrm>
            <a:off x="5923535" y="2480224"/>
            <a:ext cx="3068065" cy="3430326"/>
          </a:xfrm>
          <a:prstGeom prst="rect">
            <a:avLst/>
          </a:prstGeom>
        </p:spPr>
      </p:pic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FB8DB722-EFD9-267C-07BE-03B274026014}"/>
              </a:ext>
            </a:extLst>
          </p:cNvPr>
          <p:cNvCxnSpPr>
            <a:cxnSpLocks/>
          </p:cNvCxnSpPr>
          <p:nvPr/>
        </p:nvCxnSpPr>
        <p:spPr>
          <a:xfrm flipV="1">
            <a:off x="5812972" y="4452257"/>
            <a:ext cx="1992085" cy="153681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04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 Locations: </a:t>
            </a:r>
            <a:br>
              <a:rPr lang="en-US" dirty="0"/>
            </a:br>
            <a:r>
              <a:rPr lang="en-US" dirty="0"/>
              <a:t>Weak, i.e., “Flux” vs “Strong”, i.e., Dirichlet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Recall, that for a 1) vertex-based discretization scheme, the degree of freedom at boundary faces resides on the boundary allowing for “weak” or “strong”, while 2) cell-centered approaches support “weak”, or “flux-based”</a:t>
            </a:r>
          </a:p>
          <a:p>
            <a:pPr>
              <a:buFont typeface="Arial" charset="0"/>
              <a:buChar char="•"/>
            </a:pPr>
            <a:r>
              <a:rPr lang="en-US" dirty="0"/>
              <a:t> Consider an inflow of </a:t>
            </a:r>
            <a:r>
              <a:rPr lang="en-US" dirty="0">
                <a:latin typeface="Symbol" pitchFamily="2" charset="2"/>
              </a:rPr>
              <a:t>f</a:t>
            </a:r>
            <a:r>
              <a:rPr lang="en-US" dirty="0"/>
              <a:t> (entering the domain from the right to the left)</a:t>
            </a:r>
          </a:p>
        </p:txBody>
      </p:sp>
      <p:pic>
        <p:nvPicPr>
          <p:cNvPr id="246" name="Picture 245">
            <a:extLst>
              <a:ext uri="{FF2B5EF4-FFF2-40B4-BE49-F238E27FC236}">
                <a16:creationId xmlns:a16="http://schemas.microsoft.com/office/drawing/2014/main" id="{481D232F-3EAE-AE99-08AF-CF83C70B57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7"/>
          <a:stretch/>
        </p:blipFill>
        <p:spPr>
          <a:xfrm>
            <a:off x="615987" y="2599967"/>
            <a:ext cx="3068065" cy="343032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9231D9D-0271-CA3A-5AAC-CBBC2A06559F}"/>
              </a:ext>
            </a:extLst>
          </p:cNvPr>
          <p:cNvSpPr/>
          <p:nvPr/>
        </p:nvSpPr>
        <p:spPr>
          <a:xfrm>
            <a:off x="3086098" y="4282468"/>
            <a:ext cx="137160" cy="13716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193A234-775C-7863-AE4C-302067B71B42}"/>
              </a:ext>
            </a:extLst>
          </p:cNvPr>
          <p:cNvSpPr/>
          <p:nvPr/>
        </p:nvSpPr>
        <p:spPr>
          <a:xfrm>
            <a:off x="3086098" y="3378952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3599A4-EC46-D1FB-A754-14332C42B666}"/>
              </a:ext>
            </a:extLst>
          </p:cNvPr>
          <p:cNvSpPr/>
          <p:nvPr/>
        </p:nvSpPr>
        <p:spPr>
          <a:xfrm>
            <a:off x="3086098" y="5164216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55E18C5-4CA2-75D3-7C6C-0284C26EF503}"/>
              </a:ext>
            </a:extLst>
          </p:cNvPr>
          <p:cNvSpPr/>
          <p:nvPr/>
        </p:nvSpPr>
        <p:spPr>
          <a:xfrm>
            <a:off x="2133598" y="4282468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20D0CE-AA7E-5025-48A6-4CF2813B2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7"/>
          <a:stretch/>
        </p:blipFill>
        <p:spPr>
          <a:xfrm>
            <a:off x="4740869" y="2599967"/>
            <a:ext cx="3068065" cy="343032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B290617-304D-4D8B-2F4F-2463F1D030E5}"/>
              </a:ext>
            </a:extLst>
          </p:cNvPr>
          <p:cNvSpPr/>
          <p:nvPr/>
        </p:nvSpPr>
        <p:spPr>
          <a:xfrm>
            <a:off x="7632543" y="4717898"/>
            <a:ext cx="137160" cy="13716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0802027-8ABF-7058-C494-936FCFE03452}"/>
              </a:ext>
            </a:extLst>
          </p:cNvPr>
          <p:cNvSpPr/>
          <p:nvPr/>
        </p:nvSpPr>
        <p:spPr>
          <a:xfrm>
            <a:off x="7632543" y="3836152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C07A241-3E83-C8EC-6C08-E23959A249C1}"/>
              </a:ext>
            </a:extLst>
          </p:cNvPr>
          <p:cNvSpPr/>
          <p:nvPr/>
        </p:nvSpPr>
        <p:spPr>
          <a:xfrm>
            <a:off x="7632543" y="5675845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E026753-0FEB-D087-E873-7019A247C1AB}"/>
              </a:ext>
            </a:extLst>
          </p:cNvPr>
          <p:cNvSpPr/>
          <p:nvPr/>
        </p:nvSpPr>
        <p:spPr>
          <a:xfrm>
            <a:off x="6761681" y="4707010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72A842B-EB74-0E8A-EA65-7C779A208DF2}"/>
              </a:ext>
            </a:extLst>
          </p:cNvPr>
          <p:cNvSpPr/>
          <p:nvPr/>
        </p:nvSpPr>
        <p:spPr>
          <a:xfrm>
            <a:off x="6761681" y="3825264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F99E5E8-9E3E-DCEB-6D2E-2E8FF3DBADA2}"/>
              </a:ext>
            </a:extLst>
          </p:cNvPr>
          <p:cNvSpPr/>
          <p:nvPr/>
        </p:nvSpPr>
        <p:spPr>
          <a:xfrm>
            <a:off x="6761681" y="5664957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7DEDF7E-3E92-E216-7189-5E6136D010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35" b="19384"/>
          <a:stretch/>
        </p:blipFill>
        <p:spPr>
          <a:xfrm>
            <a:off x="268089" y="6083946"/>
            <a:ext cx="5020850" cy="73662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29F59B-E272-A985-2001-3FAED6F704A4}"/>
              </a:ext>
            </a:extLst>
          </p:cNvPr>
          <p:cNvCxnSpPr>
            <a:cxnSpLocks/>
          </p:cNvCxnSpPr>
          <p:nvPr/>
        </p:nvCxnSpPr>
        <p:spPr>
          <a:xfrm flipH="1">
            <a:off x="7238998" y="4315130"/>
            <a:ext cx="48284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94A5B-D979-0D65-A7AC-356943C06F37}"/>
              </a:ext>
            </a:extLst>
          </p:cNvPr>
          <p:cNvCxnSpPr>
            <a:cxnSpLocks/>
          </p:cNvCxnSpPr>
          <p:nvPr/>
        </p:nvCxnSpPr>
        <p:spPr>
          <a:xfrm flipH="1">
            <a:off x="7238998" y="5301376"/>
            <a:ext cx="48284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C938ED-FFB8-9DDB-3ECA-7EEDC49E2904}"/>
              </a:ext>
            </a:extLst>
          </p:cNvPr>
          <p:cNvCxnSpPr>
            <a:cxnSpLocks/>
          </p:cNvCxnSpPr>
          <p:nvPr/>
        </p:nvCxnSpPr>
        <p:spPr>
          <a:xfrm flipV="1">
            <a:off x="7238998" y="4304244"/>
            <a:ext cx="0" cy="98624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22">
            <a:extLst>
              <a:ext uri="{FF2B5EF4-FFF2-40B4-BE49-F238E27FC236}">
                <a16:creationId xmlns:a16="http://schemas.microsoft.com/office/drawing/2014/main" id="{A5756AEE-0152-55D8-1647-26F1D48DBB00}"/>
              </a:ext>
            </a:extLst>
          </p:cNvPr>
          <p:cNvSpPr/>
          <p:nvPr/>
        </p:nvSpPr>
        <p:spPr>
          <a:xfrm>
            <a:off x="3548744" y="431513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1EF10821-47FA-9F53-4B39-64D045B6BB99}"/>
              </a:ext>
            </a:extLst>
          </p:cNvPr>
          <p:cNvSpPr/>
          <p:nvPr/>
        </p:nvSpPr>
        <p:spPr>
          <a:xfrm>
            <a:off x="3129644" y="3847043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83A3B42-74A1-2B3A-39E5-9E33AAAC88EC}"/>
              </a:ext>
            </a:extLst>
          </p:cNvPr>
          <p:cNvSpPr/>
          <p:nvPr/>
        </p:nvSpPr>
        <p:spPr>
          <a:xfrm>
            <a:off x="2645231" y="431513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47E3F060-25A9-945D-94F9-AACD1CBAD677}"/>
              </a:ext>
            </a:extLst>
          </p:cNvPr>
          <p:cNvSpPr/>
          <p:nvPr/>
        </p:nvSpPr>
        <p:spPr>
          <a:xfrm>
            <a:off x="3129644" y="4750564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893B02C-8F2B-9AC8-83AD-CD876B97E72C}"/>
              </a:ext>
            </a:extLst>
          </p:cNvPr>
          <p:cNvSpPr/>
          <p:nvPr/>
        </p:nvSpPr>
        <p:spPr>
          <a:xfrm>
            <a:off x="7451272" y="4271586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A770C84C-5652-6B3C-FCFF-1C7492FB1CAD}"/>
              </a:ext>
            </a:extLst>
          </p:cNvPr>
          <p:cNvSpPr/>
          <p:nvPr/>
        </p:nvSpPr>
        <p:spPr>
          <a:xfrm>
            <a:off x="7451272" y="5218651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EBABF25E-34E3-4BA8-D491-5B58923C6363}"/>
              </a:ext>
            </a:extLst>
          </p:cNvPr>
          <p:cNvSpPr/>
          <p:nvPr/>
        </p:nvSpPr>
        <p:spPr>
          <a:xfrm>
            <a:off x="7190018" y="4500189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10D45770-A5D9-FE8A-F30E-EA4DDD9159F0}"/>
              </a:ext>
            </a:extLst>
          </p:cNvPr>
          <p:cNvSpPr/>
          <p:nvPr/>
        </p:nvSpPr>
        <p:spPr>
          <a:xfrm>
            <a:off x="7190018" y="496828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4A4F0E93-574C-2A41-7C53-15C0029EF74B}"/>
              </a:ext>
            </a:extLst>
          </p:cNvPr>
          <p:cNvSpPr/>
          <p:nvPr/>
        </p:nvSpPr>
        <p:spPr>
          <a:xfrm>
            <a:off x="7668991" y="4521957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60DCA76A-4B3F-6276-FAC8-AADE9D3526D7}"/>
              </a:ext>
            </a:extLst>
          </p:cNvPr>
          <p:cNvSpPr/>
          <p:nvPr/>
        </p:nvSpPr>
        <p:spPr>
          <a:xfrm>
            <a:off x="7668991" y="4990048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462CA0-3C18-9455-57B5-BBD71BD1B12A}"/>
              </a:ext>
            </a:extLst>
          </p:cNvPr>
          <p:cNvSpPr txBox="1"/>
          <p:nvPr/>
        </p:nvSpPr>
        <p:spPr>
          <a:xfrm>
            <a:off x="5660571" y="6204855"/>
            <a:ext cx="335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Vertex-based can choose weak</a:t>
            </a:r>
          </a:p>
          <a:p>
            <a:r>
              <a:rPr lang="en-US" dirty="0"/>
              <a:t>or strong. It’s your choice</a:t>
            </a:r>
          </a:p>
        </p:txBody>
      </p:sp>
    </p:spTree>
    <p:extLst>
      <p:ext uri="{BB962C8B-B14F-4D97-AF65-F5344CB8AC3E}">
        <p14:creationId xmlns:p14="http://schemas.microsoft.com/office/powerpoint/2010/main" val="156294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vs Strong 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4500023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For vertex-based schemes, the degree-of-freedom “lives” at the boundary</a:t>
            </a:r>
          </a:p>
          <a:p>
            <a:pPr>
              <a:buFont typeface="Arial" charset="0"/>
              <a:buChar char="•"/>
            </a:pPr>
            <a:r>
              <a:rPr lang="en-US" dirty="0"/>
              <a:t> In some cases, e.g., wall, inflow and open, boundary condition can be provided by a </a:t>
            </a:r>
            <a:r>
              <a:rPr lang="en-US" dirty="0" err="1"/>
              <a:t>Dirichlet</a:t>
            </a:r>
            <a:r>
              <a:rPr lang="en-US" dirty="0"/>
              <a:t> </a:t>
            </a:r>
            <a:r>
              <a:rPr lang="en-US" dirty="0" err="1"/>
              <a:t>bc</a:t>
            </a:r>
            <a:r>
              <a:rPr lang="en-US" dirty="0"/>
              <a:t> (AKA, strong implementation of a known field).</a:t>
            </a:r>
          </a:p>
          <a:p>
            <a:pPr>
              <a:buFont typeface="Arial" charset="0"/>
              <a:buChar char="•"/>
            </a:pPr>
            <a:r>
              <a:rPr lang="en-US" dirty="0"/>
              <a:t> A </a:t>
            </a:r>
            <a:r>
              <a:rPr lang="en-US" dirty="0" err="1"/>
              <a:t>Dirichlet</a:t>
            </a:r>
            <a:r>
              <a:rPr lang="en-US" dirty="0"/>
              <a:t> procedure either condenses the row out of the system or zeroes the row with a unity in the diagonal and the specified value on the RHS</a:t>
            </a:r>
          </a:p>
          <a:p>
            <a:pPr>
              <a:buFont typeface="Arial" charset="0"/>
              <a:buChar char="•"/>
            </a:pPr>
            <a:r>
              <a:rPr lang="en-US" dirty="0"/>
              <a:t> Consider a simple heat conduction solution in which temperature is known at the boundaries</a:t>
            </a:r>
          </a:p>
          <a:p>
            <a:pPr>
              <a:buFont typeface="Arial" charset="0"/>
              <a:buChar char="•"/>
            </a:pPr>
            <a:r>
              <a:rPr lang="en-US" dirty="0"/>
              <a:t> It can be shown (see </a:t>
            </a:r>
            <a:r>
              <a:rPr lang="en-US" dirty="0" err="1"/>
              <a:t>Svard</a:t>
            </a:r>
            <a:r>
              <a:rPr lang="en-US" dirty="0"/>
              <a:t> and Nordstrom, JCP, 2008) that a stable and accurate weak BC implementation is provided by: 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932484" y="5849673"/>
                <a:ext cx="3311441" cy="714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=−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𝛾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</m:den>
                      </m:f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𝑏𝑐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484" y="5849673"/>
                <a:ext cx="3311441" cy="71474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6" b="5455"/>
          <a:stretch/>
        </p:blipFill>
        <p:spPr>
          <a:xfrm>
            <a:off x="5887528" y="3669631"/>
            <a:ext cx="2692357" cy="31883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04002" y="6503394"/>
            <a:ext cx="3636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Here, </a:t>
            </a:r>
            <a:r>
              <a:rPr lang="en-US" dirty="0">
                <a:latin typeface="symbol" charset="2"/>
              </a:rPr>
              <a:t>g</a:t>
            </a:r>
            <a:r>
              <a:rPr lang="en-US" dirty="0">
                <a:latin typeface="+mj-lt"/>
              </a:rPr>
              <a:t> is a constant greater than unity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E7546E-ACC6-9E41-A111-62DC7ABED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616" y="810731"/>
            <a:ext cx="4004373" cy="2862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8D5B5FC-F4DA-954C-AB9D-E7DB37A6C5D6}"/>
                  </a:ext>
                </a:extLst>
              </p:cNvPr>
              <p:cNvSpPr txBox="1"/>
              <p:nvPr/>
            </p:nvSpPr>
            <p:spPr>
              <a:xfrm>
                <a:off x="3853300" y="217038"/>
                <a:ext cx="4642361" cy="5241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𝑚𝑚𝑠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8D5B5FC-F4DA-954C-AB9D-E7DB37A6C5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3300" y="217038"/>
                <a:ext cx="4642361" cy="524118"/>
              </a:xfrm>
              <a:prstGeom prst="rect">
                <a:avLst/>
              </a:prstGeom>
              <a:blipFill>
                <a:blip r:embed="rId6"/>
                <a:stretch>
                  <a:fillRect l="-272" t="-2381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609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4295</TotalTime>
  <Words>1284</Words>
  <Application>Microsoft Macintosh PowerPoint</Application>
  <PresentationFormat>On-screen Show (4:3)</PresentationFormat>
  <Paragraphs>135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Cambria Math</vt:lpstr>
      <vt:lpstr>Garamond</vt:lpstr>
      <vt:lpstr>Gill Sans MT</vt:lpstr>
      <vt:lpstr>symbol</vt:lpstr>
      <vt:lpstr>symbol</vt:lpstr>
      <vt:lpstr>Trebuchet MS</vt:lpstr>
      <vt:lpstr>Sandia2018_4x3</vt:lpstr>
      <vt:lpstr>Stanford ME469: Review of Pressure Projection; Boundary Conditions</vt:lpstr>
      <vt:lpstr>Review on low-Mach and Pressure Projection</vt:lpstr>
      <vt:lpstr>Incremental Approximate Pressure-Projection   with Pressure Stabilization Errors</vt:lpstr>
      <vt:lpstr>Why ”pressure projection”?</vt:lpstr>
      <vt:lpstr>Formal Projection Applied to low-Mach system</vt:lpstr>
      <vt:lpstr>A note on boundary conditions</vt:lpstr>
      <vt:lpstr>Boundary Condition Locations</vt:lpstr>
      <vt:lpstr>Boundary Condition Locations:  Weak, i.e., “Flux” vs “Strong”, i.e., Dirichlet</vt:lpstr>
      <vt:lpstr>Weak vs Strong Example</vt:lpstr>
      <vt:lpstr>Revisiting the Pressure Poisson Equation Boundary Conditions (1/2)</vt:lpstr>
      <vt:lpstr>Revisiting the Pressure Poisson Equation Boundary Conditions (2/2)</vt:lpstr>
      <vt:lpstr>For Specifics, See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147</cp:revision>
  <cp:lastPrinted>2018-08-23T01:14:34Z</cp:lastPrinted>
  <dcterms:created xsi:type="dcterms:W3CDTF">2017-10-14T01:15:26Z</dcterms:created>
  <dcterms:modified xsi:type="dcterms:W3CDTF">2022-05-02T19:11:11Z</dcterms:modified>
</cp:coreProperties>
</file>

<file path=docProps/thumbnail.jpeg>
</file>